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sldIdLst>
    <p:sldId id="258" r:id="rId5"/>
    <p:sldId id="290" r:id="rId6"/>
    <p:sldId id="291" r:id="rId7"/>
    <p:sldId id="293" r:id="rId8"/>
    <p:sldId id="29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3FEB1D"/>
    <a:srgbClr val="9E7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5"/>
    <p:restoredTop sz="50651" autoAdjust="0"/>
  </p:normalViewPr>
  <p:slideViewPr>
    <p:cSldViewPr snapToGrid="0" snapToObjects="1">
      <p:cViewPr varScale="1">
        <p:scale>
          <a:sx n="34" d="100"/>
          <a:sy n="34" d="100"/>
        </p:scale>
        <p:origin x="1952" y="16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E065-4CF7-1149-A75F-337512FB82AF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4DCE6-D781-5C4F-8814-3FF0A0B9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2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en-US" sz="1200" b="1" i="0" u="none" strike="noStrike" cap="none" normalizeH="0" baseline="0" dirty="0" bmk="_Toc557754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9379D-921C-4684-952E-2C2CFA90A8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4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9379D-921C-4684-952E-2C2CFA90A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4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9379D-921C-4684-952E-2C2CFA90A8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5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9379D-921C-4684-952E-2C2CFA90A8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8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9379D-921C-4684-952E-2C2CFA90A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0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4A12E3-6EBA-454E-86CC-EE3502B443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7" y="638471"/>
            <a:ext cx="2963614" cy="1978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40A4F-A837-9B47-BB14-C2C8CA965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2015" y="638470"/>
            <a:ext cx="2962340" cy="1974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8CBB5B-05B6-9D49-AB03-6142910EC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2770" y="643049"/>
            <a:ext cx="2967352" cy="1971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A2E84-A4F2-664D-BA06-C91F5223B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42" y="2881624"/>
            <a:ext cx="7664958" cy="1070786"/>
          </a:xfrm>
        </p:spPr>
        <p:txBody>
          <a:bodyPr anchor="t">
            <a:norm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FF0E9-E80A-8B4D-A972-31C299B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42" y="3761380"/>
            <a:ext cx="7664958" cy="1655762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67A00-7D3E-9B4B-8FB9-B57449C2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CB19-CC01-8441-93AF-7F5F884E0F68}" type="datetime1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A35A-B941-5047-B28F-276DC1E3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F4EDD-E423-6646-9ECA-33B702A5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42F6E-060D-C546-BECE-01BB2C0134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9768" y="5310293"/>
            <a:ext cx="2995295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9875-AD76-B845-BEDA-0345FCF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74325-5A5A-C142-8933-5CFAE82F2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1347B-92BE-B747-876D-D140CF7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715D-C195-254C-A4FA-D13C7BF4D6E1}" type="datetime1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EF120-5735-354F-8EE8-AA3748C9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48A93-D3C3-7143-B37B-7FBE263D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4501-BEC9-B54B-B642-C39D9245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374137"/>
            <a:ext cx="7886700" cy="1066947"/>
          </a:xfrm>
        </p:spPr>
        <p:txBody>
          <a:bodyPr anchor="b">
            <a:normAutofit/>
          </a:bodyPr>
          <a:lstStyle>
            <a:lvl1pPr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3133-FEA3-6C41-96D2-020C8F46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06DB8-70CE-D248-A1DE-6D2AE194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E691B6-E168-C846-9EA5-7DB4C0D92327}" type="datetime1">
              <a:rPr lang="en-US" smtClean="0"/>
              <a:t>6/2/2019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5CF1620-B3A0-4344-8E71-0BC7E80F2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576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WAKE FOREST SCHOOL OF MEDICINE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DC22916-ED97-5443-B2DA-C3CAD7C44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2572" y="646576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9E7E1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C11FAF-FB5E-FC4B-B668-8CE873F64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18A6-87BE-0042-9C7E-815C592B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9E24-06B0-0241-B55C-8A3036E7F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31849"/>
            <a:ext cx="3886200" cy="491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2827D-CD92-BB42-A064-AC8B243CF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31849"/>
            <a:ext cx="3886200" cy="491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7AB34-434A-BB43-AC41-C741F11D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2CA1-1267-964D-9781-42F9FD2DAF9E}" type="datetime1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D860C-5CB8-934E-B019-434CBD80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DFE0F-8061-414B-B413-F4FECABF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F3B-2453-3A4C-ACB3-37FA05B9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9B6B7-09DB-F14F-9AA9-2A1D0A906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4324-3911-6D4A-81F4-76177989F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FC1A-4B0F-C24F-8FFF-245974467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2CA00-B8B5-5749-BE18-4C61A3ABD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9B886-0CB5-5E43-B625-039D4E31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4C8A-3CCD-944D-BD54-FFFBAD736DE5}" type="datetime1">
              <a:rPr lang="en-US" smtClean="0"/>
              <a:t>6/2/2019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5DD34-1514-0F4A-95ED-A80AF1376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067C3-7950-6A48-A00C-3A178701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C681-EDCC-C144-AED8-78C525BE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0A514-905D-4C4E-A15F-A6254BAB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8E9E-1401-2642-877D-DDF7FC00EF4E}" type="datetime1">
              <a:rPr lang="en-US" smtClean="0"/>
              <a:t>6/2/2019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FCD22-4A33-9744-8AC7-2CB31530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68B05-7964-314A-BEEC-72FE80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3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96592F-69C0-0F47-BB0F-DC36A4B6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7091-0A4D-8E40-BCA4-A821F3B4E576}" type="datetime1">
              <a:rPr lang="en-US" smtClean="0"/>
              <a:t>6/2/2019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94A9A-1BC5-E04D-B758-0EE372E2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398A2-F3F7-9242-A25E-A62B38AB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B810-B28D-E24C-881B-DEBDD675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28B1-0C08-AE41-A7DB-971B2CC74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197CB-5C79-AE49-9E3E-7E3592814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04A41-2554-EA40-B007-7E62CF02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7C0-DEE1-6B4A-8F83-123F0B77027E}" type="datetime1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0472A-3F56-2D49-AC13-8FAB98E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B9E3-D749-6040-8B58-38978638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BF2A-A87A-1940-B2EE-CEAE68AD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DA671-C272-EC48-952C-E067E55B9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48DA-401F-5A46-94D3-EBBBD731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9EA26-1920-5243-84A4-28214325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43AA-4472-B944-A1E0-0BDF8F923A8A}" type="datetime1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2992-95DB-F044-842B-13657AF1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WAKE FOREST SCHOOL OF MEDICINE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DA016-729F-3342-9C8F-BAAD9D7A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1FAF-FB5E-FC4B-B668-8CE873F64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8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98647-DE0E-9745-8AE2-8DCC1C654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91" r="21163" b="18644"/>
          <a:stretch/>
        </p:blipFill>
        <p:spPr>
          <a:xfrm rot="10800000">
            <a:off x="0" y="0"/>
            <a:ext cx="9144000" cy="697123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4EDD4-4752-334B-9166-A0879546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7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BAB6F-42F4-DA40-9679-CA71E97F1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5024"/>
            <a:ext cx="7886700" cy="502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A5D4B-1BD2-E342-94A2-701D37554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164" y="646576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03B497-2959-F646-8C52-75EE3595F162}" type="datetime1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4D9B2-79BB-CA48-8ADD-07C47A059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576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WAKE FOREST SCHOOL OF MEDICINE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F80C5-C63D-6E42-952A-9B9C20A3E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2572" y="646576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rgbClr val="9E7E1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C11FAF-FB5E-FC4B-B668-8CE873F64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1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kern="1200">
          <a:solidFill>
            <a:srgbClr val="9E7E1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6A30-285D-4E4A-A7A5-D365052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62" y="405609"/>
            <a:ext cx="7886700" cy="657950"/>
          </a:xfrm>
        </p:spPr>
        <p:txBody>
          <a:bodyPr/>
          <a:lstStyle/>
          <a:p>
            <a:pPr algn="ctr"/>
            <a:r>
              <a:rPr lang="en-US" dirty="0"/>
              <a:t>Phantom Production Sequence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8131598-AB18-46D2-AE3E-94D295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71F40A84-22C1-4692-BD56-F8E747D8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9624" y="48298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2E30A7B1-E858-4852-AF0F-DC5D27BE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78122"/>
            <a:ext cx="282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5D452311-B871-4ACC-AC60-15D7DA24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58405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455D1E1-7569-40B0-AD19-6952D1D0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5560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1DBE9747-80DB-43E5-8E5A-89AF5F3A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522396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6F14F2-AB71-4D5F-9F20-2A665752F054}"/>
              </a:ext>
            </a:extLst>
          </p:cNvPr>
          <p:cNvGrpSpPr/>
          <p:nvPr/>
        </p:nvGrpSpPr>
        <p:grpSpPr>
          <a:xfrm>
            <a:off x="6610739" y="2136808"/>
            <a:ext cx="2329364" cy="4546969"/>
            <a:chOff x="6967356" y="2832652"/>
            <a:chExt cx="1856240" cy="4087932"/>
          </a:xfrm>
        </p:grpSpPr>
        <p:pic>
          <p:nvPicPr>
            <p:cNvPr id="2067" name="Picture 6">
              <a:extLst>
                <a:ext uri="{FF2B5EF4-FFF2-40B4-BE49-F238E27FC236}">
                  <a16:creationId xmlns:a16="http://schemas.microsoft.com/office/drawing/2014/main" id="{2CF8A25A-55CD-4FB9-9163-D21F832832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49" t="37654" r="16766" b="39580"/>
            <a:stretch/>
          </p:blipFill>
          <p:spPr bwMode="auto">
            <a:xfrm>
              <a:off x="6967356" y="5106823"/>
              <a:ext cx="1856240" cy="1813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ECFF0C4-65CB-4714-BAA3-32B3F526F8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91" t="37654" r="42493" b="39580"/>
            <a:stretch/>
          </p:blipFill>
          <p:spPr bwMode="auto">
            <a:xfrm>
              <a:off x="6967356" y="2832652"/>
              <a:ext cx="1856240" cy="2274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9FF35-50CD-445E-A9A1-C580B7E3B62E}"/>
              </a:ext>
            </a:extLst>
          </p:cNvPr>
          <p:cNvGrpSpPr/>
          <p:nvPr/>
        </p:nvGrpSpPr>
        <p:grpSpPr>
          <a:xfrm>
            <a:off x="282769" y="1063559"/>
            <a:ext cx="8966869" cy="884358"/>
            <a:chOff x="282769" y="1063559"/>
            <a:chExt cx="8966869" cy="88435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4B81EB-1EDB-43C8-977B-4AA2233CC40B}"/>
                </a:ext>
              </a:extLst>
            </p:cNvPr>
            <p:cNvSpPr/>
            <p:nvPr/>
          </p:nvSpPr>
          <p:spPr>
            <a:xfrm>
              <a:off x="1510686" y="1063560"/>
              <a:ext cx="1754786" cy="884356"/>
            </a:xfrm>
            <a:custGeom>
              <a:avLst/>
              <a:gdLst>
                <a:gd name="connsiteX0" fmla="*/ 0 w 1481435"/>
                <a:gd name="connsiteY0" fmla="*/ 0 h 592574"/>
                <a:gd name="connsiteX1" fmla="*/ 1185148 w 1481435"/>
                <a:gd name="connsiteY1" fmla="*/ 0 h 592574"/>
                <a:gd name="connsiteX2" fmla="*/ 1481435 w 1481435"/>
                <a:gd name="connsiteY2" fmla="*/ 296287 h 592574"/>
                <a:gd name="connsiteX3" fmla="*/ 1185148 w 1481435"/>
                <a:gd name="connsiteY3" fmla="*/ 592574 h 592574"/>
                <a:gd name="connsiteX4" fmla="*/ 0 w 1481435"/>
                <a:gd name="connsiteY4" fmla="*/ 592574 h 592574"/>
                <a:gd name="connsiteX5" fmla="*/ 296287 w 1481435"/>
                <a:gd name="connsiteY5" fmla="*/ 296287 h 592574"/>
                <a:gd name="connsiteX6" fmla="*/ 0 w 1481435"/>
                <a:gd name="connsiteY6" fmla="*/ 0 h 5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435" h="592574">
                  <a:moveTo>
                    <a:pt x="0" y="0"/>
                  </a:moveTo>
                  <a:lnTo>
                    <a:pt x="1185148" y="0"/>
                  </a:lnTo>
                  <a:lnTo>
                    <a:pt x="1481435" y="296287"/>
                  </a:lnTo>
                  <a:lnTo>
                    <a:pt x="1185148" y="592574"/>
                  </a:lnTo>
                  <a:lnTo>
                    <a:pt x="0" y="592574"/>
                  </a:lnTo>
                  <a:lnTo>
                    <a:pt x="296287" y="296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47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221" tIns="13002" rIns="235217" bIns="13002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3D slicer</a:t>
              </a:r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FE77E3-07EF-48CD-8BFF-883A18A20D35}"/>
                </a:ext>
              </a:extLst>
            </p:cNvPr>
            <p:cNvSpPr/>
            <p:nvPr/>
          </p:nvSpPr>
          <p:spPr>
            <a:xfrm>
              <a:off x="3012184" y="1063561"/>
              <a:ext cx="1754786" cy="884356"/>
            </a:xfrm>
            <a:custGeom>
              <a:avLst/>
              <a:gdLst>
                <a:gd name="connsiteX0" fmla="*/ 0 w 1481435"/>
                <a:gd name="connsiteY0" fmla="*/ 0 h 592574"/>
                <a:gd name="connsiteX1" fmla="*/ 1185148 w 1481435"/>
                <a:gd name="connsiteY1" fmla="*/ 0 h 592574"/>
                <a:gd name="connsiteX2" fmla="*/ 1481435 w 1481435"/>
                <a:gd name="connsiteY2" fmla="*/ 296287 h 592574"/>
                <a:gd name="connsiteX3" fmla="*/ 1185148 w 1481435"/>
                <a:gd name="connsiteY3" fmla="*/ 592574 h 592574"/>
                <a:gd name="connsiteX4" fmla="*/ 0 w 1481435"/>
                <a:gd name="connsiteY4" fmla="*/ 592574 h 592574"/>
                <a:gd name="connsiteX5" fmla="*/ 296287 w 1481435"/>
                <a:gd name="connsiteY5" fmla="*/ 296287 h 592574"/>
                <a:gd name="connsiteX6" fmla="*/ 0 w 1481435"/>
                <a:gd name="connsiteY6" fmla="*/ 0 h 5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435" h="592574">
                  <a:moveTo>
                    <a:pt x="0" y="0"/>
                  </a:moveTo>
                  <a:lnTo>
                    <a:pt x="1185148" y="0"/>
                  </a:lnTo>
                  <a:lnTo>
                    <a:pt x="1481435" y="296287"/>
                  </a:lnTo>
                  <a:lnTo>
                    <a:pt x="1185148" y="592574"/>
                  </a:lnTo>
                  <a:lnTo>
                    <a:pt x="0" y="592574"/>
                  </a:lnTo>
                  <a:lnTo>
                    <a:pt x="296287" y="2962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221" tIns="13002" rIns="235217" bIns="13002" numCol="1" spcCol="1270" anchor="ctr" anchorCtr="0">
              <a:noAutofit/>
            </a:bodyPr>
            <a:lstStyle/>
            <a:p>
              <a:pPr algn="r" defTabSz="4333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Meshmixer</a:t>
              </a:r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09473E-AAFB-45B3-A10E-F7F20FEF4912}"/>
                </a:ext>
              </a:extLst>
            </p:cNvPr>
            <p:cNvSpPr/>
            <p:nvPr/>
          </p:nvSpPr>
          <p:spPr>
            <a:xfrm>
              <a:off x="4501368" y="1063561"/>
              <a:ext cx="1754786" cy="884356"/>
            </a:xfrm>
            <a:custGeom>
              <a:avLst/>
              <a:gdLst>
                <a:gd name="connsiteX0" fmla="*/ 0 w 1481435"/>
                <a:gd name="connsiteY0" fmla="*/ 0 h 592574"/>
                <a:gd name="connsiteX1" fmla="*/ 1185148 w 1481435"/>
                <a:gd name="connsiteY1" fmla="*/ 0 h 592574"/>
                <a:gd name="connsiteX2" fmla="*/ 1481435 w 1481435"/>
                <a:gd name="connsiteY2" fmla="*/ 296287 h 592574"/>
                <a:gd name="connsiteX3" fmla="*/ 1185148 w 1481435"/>
                <a:gd name="connsiteY3" fmla="*/ 592574 h 592574"/>
                <a:gd name="connsiteX4" fmla="*/ 0 w 1481435"/>
                <a:gd name="connsiteY4" fmla="*/ 592574 h 592574"/>
                <a:gd name="connsiteX5" fmla="*/ 296287 w 1481435"/>
                <a:gd name="connsiteY5" fmla="*/ 296287 h 592574"/>
                <a:gd name="connsiteX6" fmla="*/ 0 w 1481435"/>
                <a:gd name="connsiteY6" fmla="*/ 0 h 5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435" h="592574">
                  <a:moveTo>
                    <a:pt x="0" y="0"/>
                  </a:moveTo>
                  <a:lnTo>
                    <a:pt x="1185148" y="0"/>
                  </a:lnTo>
                  <a:lnTo>
                    <a:pt x="1481435" y="296287"/>
                  </a:lnTo>
                  <a:lnTo>
                    <a:pt x="1185148" y="592574"/>
                  </a:lnTo>
                  <a:lnTo>
                    <a:pt x="0" y="592574"/>
                  </a:lnTo>
                  <a:lnTo>
                    <a:pt x="296287" y="2962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221" tIns="13002" rIns="235217" bIns="13002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Inventor</a:t>
              </a:r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7CD535-7B98-41B2-816C-187BCDF76FDA}"/>
                </a:ext>
              </a:extLst>
            </p:cNvPr>
            <p:cNvSpPr/>
            <p:nvPr/>
          </p:nvSpPr>
          <p:spPr>
            <a:xfrm>
              <a:off x="5994987" y="1063560"/>
              <a:ext cx="1754786" cy="884356"/>
            </a:xfrm>
            <a:custGeom>
              <a:avLst/>
              <a:gdLst>
                <a:gd name="connsiteX0" fmla="*/ 0 w 1481435"/>
                <a:gd name="connsiteY0" fmla="*/ 0 h 592574"/>
                <a:gd name="connsiteX1" fmla="*/ 1185148 w 1481435"/>
                <a:gd name="connsiteY1" fmla="*/ 0 h 592574"/>
                <a:gd name="connsiteX2" fmla="*/ 1481435 w 1481435"/>
                <a:gd name="connsiteY2" fmla="*/ 296287 h 592574"/>
                <a:gd name="connsiteX3" fmla="*/ 1185148 w 1481435"/>
                <a:gd name="connsiteY3" fmla="*/ 592574 h 592574"/>
                <a:gd name="connsiteX4" fmla="*/ 0 w 1481435"/>
                <a:gd name="connsiteY4" fmla="*/ 592574 h 592574"/>
                <a:gd name="connsiteX5" fmla="*/ 296287 w 1481435"/>
                <a:gd name="connsiteY5" fmla="*/ 296287 h 592574"/>
                <a:gd name="connsiteX6" fmla="*/ 0 w 1481435"/>
                <a:gd name="connsiteY6" fmla="*/ 0 h 5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435" h="592574">
                  <a:moveTo>
                    <a:pt x="0" y="0"/>
                  </a:moveTo>
                  <a:lnTo>
                    <a:pt x="1185148" y="0"/>
                  </a:lnTo>
                  <a:lnTo>
                    <a:pt x="1481435" y="296287"/>
                  </a:lnTo>
                  <a:lnTo>
                    <a:pt x="1185148" y="592574"/>
                  </a:lnTo>
                  <a:lnTo>
                    <a:pt x="0" y="592574"/>
                  </a:lnTo>
                  <a:lnTo>
                    <a:pt x="296287" y="2962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221" tIns="13002" rIns="235217" bIns="13002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Preform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B0969D-F680-4BE6-9760-57B2DD5550CF}"/>
                </a:ext>
              </a:extLst>
            </p:cNvPr>
            <p:cNvGrpSpPr/>
            <p:nvPr/>
          </p:nvGrpSpPr>
          <p:grpSpPr>
            <a:xfrm>
              <a:off x="282769" y="1063560"/>
              <a:ext cx="1416822" cy="884356"/>
              <a:chOff x="1836903" y="1587628"/>
              <a:chExt cx="1303800" cy="884356"/>
            </a:xfrm>
          </p:grpSpPr>
          <p:sp>
            <p:nvSpPr>
              <p:cNvPr id="4" name="Flowchart: Off-page Connector 3">
                <a:extLst>
                  <a:ext uri="{FF2B5EF4-FFF2-40B4-BE49-F238E27FC236}">
                    <a16:creationId xmlns:a16="http://schemas.microsoft.com/office/drawing/2014/main" id="{95292C7D-811C-454D-A4BC-C53032C9CE16}"/>
                  </a:ext>
                </a:extLst>
              </p:cNvPr>
              <p:cNvSpPr/>
              <p:nvPr/>
            </p:nvSpPr>
            <p:spPr>
              <a:xfrm rot="16200000">
                <a:off x="2046625" y="1377906"/>
                <a:ext cx="884356" cy="1303800"/>
              </a:xfrm>
              <a:prstGeom prst="flowChartOffpageConnector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27FEF0-6908-45AA-8449-B0E30B5D8220}"/>
                  </a:ext>
                </a:extLst>
              </p:cNvPr>
              <p:cNvSpPr txBox="1"/>
              <p:nvPr/>
            </p:nvSpPr>
            <p:spPr>
              <a:xfrm>
                <a:off x="1930398" y="1748158"/>
                <a:ext cx="11029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Micro-CT images</a:t>
                </a: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356143B-1922-4672-880E-B853B8C9B743}"/>
                </a:ext>
              </a:extLst>
            </p:cNvPr>
            <p:cNvSpPr/>
            <p:nvPr/>
          </p:nvSpPr>
          <p:spPr>
            <a:xfrm>
              <a:off x="7494852" y="1063560"/>
              <a:ext cx="1754786" cy="884356"/>
            </a:xfrm>
            <a:custGeom>
              <a:avLst/>
              <a:gdLst>
                <a:gd name="connsiteX0" fmla="*/ 0 w 1481435"/>
                <a:gd name="connsiteY0" fmla="*/ 0 h 592574"/>
                <a:gd name="connsiteX1" fmla="*/ 1185148 w 1481435"/>
                <a:gd name="connsiteY1" fmla="*/ 0 h 592574"/>
                <a:gd name="connsiteX2" fmla="*/ 1481435 w 1481435"/>
                <a:gd name="connsiteY2" fmla="*/ 296287 h 592574"/>
                <a:gd name="connsiteX3" fmla="*/ 1185148 w 1481435"/>
                <a:gd name="connsiteY3" fmla="*/ 592574 h 592574"/>
                <a:gd name="connsiteX4" fmla="*/ 0 w 1481435"/>
                <a:gd name="connsiteY4" fmla="*/ 592574 h 592574"/>
                <a:gd name="connsiteX5" fmla="*/ 296287 w 1481435"/>
                <a:gd name="connsiteY5" fmla="*/ 296287 h 592574"/>
                <a:gd name="connsiteX6" fmla="*/ 0 w 1481435"/>
                <a:gd name="connsiteY6" fmla="*/ 0 h 5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435" h="592574">
                  <a:moveTo>
                    <a:pt x="0" y="0"/>
                  </a:moveTo>
                  <a:lnTo>
                    <a:pt x="1185148" y="0"/>
                  </a:lnTo>
                  <a:lnTo>
                    <a:pt x="1481435" y="296287"/>
                  </a:lnTo>
                  <a:lnTo>
                    <a:pt x="1185148" y="592574"/>
                  </a:lnTo>
                  <a:lnTo>
                    <a:pt x="0" y="592574"/>
                  </a:lnTo>
                  <a:lnTo>
                    <a:pt x="296287" y="2962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221" tIns="13002" rIns="235217" bIns="13002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Phantom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52CC11-3551-48E3-905E-6EFA09760226}"/>
                </a:ext>
              </a:extLst>
            </p:cNvPr>
            <p:cNvSpPr/>
            <p:nvPr/>
          </p:nvSpPr>
          <p:spPr>
            <a:xfrm>
              <a:off x="8875643" y="1063560"/>
              <a:ext cx="268357" cy="884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4E3C9F-F1AD-44A9-9A61-A5F1CEB9996E}"/>
                </a:ext>
              </a:extLst>
            </p:cNvPr>
            <p:cNvCxnSpPr/>
            <p:nvPr/>
          </p:nvCxnSpPr>
          <p:spPr>
            <a:xfrm>
              <a:off x="8875643" y="1063559"/>
              <a:ext cx="0" cy="8843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2019-04-11 08-58-47">
            <a:hlinkClick r:id="" action="ppaction://media"/>
            <a:extLst>
              <a:ext uri="{FF2B5EF4-FFF2-40B4-BE49-F238E27FC236}">
                <a16:creationId xmlns:a16="http://schemas.microsoft.com/office/drawing/2014/main" id="{FF631362-2B57-47E6-A406-BE41084CF2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3067"/>
                </p14:media>
              </p:ext>
            </p:extLst>
          </p:nvPr>
        </p:nvPicPr>
        <p:blipFill rotWithShape="1">
          <a:blip r:embed="rId6"/>
          <a:srcRect l="11240" t="14348" r="58192" b="29565"/>
          <a:stretch>
            <a:fillRect/>
          </a:stretch>
        </p:blipFill>
        <p:spPr>
          <a:xfrm>
            <a:off x="282769" y="3026838"/>
            <a:ext cx="2445512" cy="2523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3F6186-BF68-4D8F-9EA5-F4C16A1B2966}"/>
              </a:ext>
            </a:extLst>
          </p:cNvPr>
          <p:cNvSpPr txBox="1"/>
          <p:nvPr/>
        </p:nvSpPr>
        <p:spPr>
          <a:xfrm>
            <a:off x="3265472" y="3175028"/>
            <a:ext cx="287995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Threshold based lung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Left and right lungs separation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Hollowing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CF1BC76-4899-4076-B157-C32F1E87D73E}"/>
              </a:ext>
            </a:extLst>
          </p:cNvPr>
          <p:cNvSpPr/>
          <p:nvPr/>
        </p:nvSpPr>
        <p:spPr>
          <a:xfrm>
            <a:off x="2879870" y="4081112"/>
            <a:ext cx="264630" cy="1940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65D5E77-A263-46D6-84C5-D2B2F447DCCE}"/>
              </a:ext>
            </a:extLst>
          </p:cNvPr>
          <p:cNvSpPr/>
          <p:nvPr/>
        </p:nvSpPr>
        <p:spPr>
          <a:xfrm>
            <a:off x="6256154" y="4117555"/>
            <a:ext cx="264630" cy="1940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934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6A30-285D-4E4A-A7A5-D365052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62" y="405609"/>
            <a:ext cx="7886700" cy="657950"/>
          </a:xfrm>
        </p:spPr>
        <p:txBody>
          <a:bodyPr/>
          <a:lstStyle/>
          <a:p>
            <a:pPr algn="ctr"/>
            <a:r>
              <a:rPr lang="en-US" dirty="0"/>
              <a:t>Phantom Production Sequence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8131598-AB18-46D2-AE3E-94D295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71F40A84-22C1-4692-BD56-F8E747D8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9624" y="48298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2E30A7B1-E858-4852-AF0F-DC5D27BE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78122"/>
            <a:ext cx="282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5D452311-B871-4ACC-AC60-15D7DA24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58405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455D1E1-7569-40B0-AD19-6952D1D0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5560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1DBE9747-80DB-43E5-8E5A-89AF5F3A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522396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14B81EB-1EDB-43C8-977B-4AA2233CC40B}"/>
              </a:ext>
            </a:extLst>
          </p:cNvPr>
          <p:cNvSpPr/>
          <p:nvPr/>
        </p:nvSpPr>
        <p:spPr>
          <a:xfrm>
            <a:off x="1510686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slicer</a:t>
            </a:r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FE77E3-07EF-48CD-8BFF-883A18A20D35}"/>
              </a:ext>
            </a:extLst>
          </p:cNvPr>
          <p:cNvSpPr/>
          <p:nvPr/>
        </p:nvSpPr>
        <p:spPr>
          <a:xfrm>
            <a:off x="3012184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7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Meshmixer</a:t>
            </a:r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09473E-AAFB-45B3-A10E-F7F20FEF4912}"/>
              </a:ext>
            </a:extLst>
          </p:cNvPr>
          <p:cNvSpPr/>
          <p:nvPr/>
        </p:nvSpPr>
        <p:spPr>
          <a:xfrm>
            <a:off x="4501368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Inventor</a:t>
            </a: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7CD535-7B98-41B2-816C-187BCDF76FDA}"/>
              </a:ext>
            </a:extLst>
          </p:cNvPr>
          <p:cNvSpPr/>
          <p:nvPr/>
        </p:nvSpPr>
        <p:spPr>
          <a:xfrm>
            <a:off x="5994987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Preform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0969D-F680-4BE6-9760-57B2DD5550CF}"/>
              </a:ext>
            </a:extLst>
          </p:cNvPr>
          <p:cNvGrpSpPr/>
          <p:nvPr/>
        </p:nvGrpSpPr>
        <p:grpSpPr>
          <a:xfrm>
            <a:off x="282769" y="1063560"/>
            <a:ext cx="1416822" cy="884356"/>
            <a:chOff x="1836903" y="1587628"/>
            <a:chExt cx="1303800" cy="884356"/>
          </a:xfrm>
        </p:grpSpPr>
        <p:sp>
          <p:nvSpPr>
            <p:cNvPr id="4" name="Flowchart: Off-page Connector 3">
              <a:extLst>
                <a:ext uri="{FF2B5EF4-FFF2-40B4-BE49-F238E27FC236}">
                  <a16:creationId xmlns:a16="http://schemas.microsoft.com/office/drawing/2014/main" id="{95292C7D-811C-454D-A4BC-C53032C9CE16}"/>
                </a:ext>
              </a:extLst>
            </p:cNvPr>
            <p:cNvSpPr/>
            <p:nvPr/>
          </p:nvSpPr>
          <p:spPr>
            <a:xfrm rot="16200000">
              <a:off x="2046625" y="1377906"/>
              <a:ext cx="884356" cy="1303800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27FEF0-6908-45AA-8449-B0E30B5D8220}"/>
                </a:ext>
              </a:extLst>
            </p:cNvPr>
            <p:cNvSpPr txBox="1"/>
            <p:nvPr/>
          </p:nvSpPr>
          <p:spPr>
            <a:xfrm>
              <a:off x="1930398" y="1748158"/>
              <a:ext cx="1102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Micro-CT images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356143B-1922-4672-880E-B853B8C9B743}"/>
              </a:ext>
            </a:extLst>
          </p:cNvPr>
          <p:cNvSpPr/>
          <p:nvPr/>
        </p:nvSpPr>
        <p:spPr>
          <a:xfrm>
            <a:off x="7494852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Phantom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2CC11-3551-48E3-905E-6EFA09760226}"/>
              </a:ext>
            </a:extLst>
          </p:cNvPr>
          <p:cNvSpPr/>
          <p:nvPr/>
        </p:nvSpPr>
        <p:spPr>
          <a:xfrm>
            <a:off x="8875643" y="1063560"/>
            <a:ext cx="268357" cy="88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E3C9F-F1AD-44A9-9A61-A5F1CEB9996E}"/>
              </a:ext>
            </a:extLst>
          </p:cNvPr>
          <p:cNvCxnSpPr/>
          <p:nvPr/>
        </p:nvCxnSpPr>
        <p:spPr>
          <a:xfrm>
            <a:off x="8875643" y="1063559"/>
            <a:ext cx="0" cy="8843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F6186-BF68-4D8F-9EA5-F4C16A1B2966}"/>
              </a:ext>
            </a:extLst>
          </p:cNvPr>
          <p:cNvSpPr txBox="1"/>
          <p:nvPr/>
        </p:nvSpPr>
        <p:spPr>
          <a:xfrm>
            <a:off x="2913866" y="4280524"/>
            <a:ext cx="640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Resolution reduced to fit downstream software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25FD8209-A01B-4FEC-BE08-41DA99FF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1" t="37654" r="16766" b="39580"/>
          <a:stretch>
            <a:fillRect/>
          </a:stretch>
        </p:blipFill>
        <p:spPr bwMode="auto">
          <a:xfrm>
            <a:off x="1510686" y="2143713"/>
            <a:ext cx="5496561" cy="19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9B8E265D-BE12-4BBE-AFA5-B1B1BD6E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6" t="30476" r="10493" b="39902"/>
          <a:stretch>
            <a:fillRect/>
          </a:stretch>
        </p:blipFill>
        <p:spPr bwMode="auto">
          <a:xfrm>
            <a:off x="1510204" y="4829824"/>
            <a:ext cx="5497043" cy="18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F930D4A-D977-4692-B8FF-04680A3FA9FC}"/>
              </a:ext>
            </a:extLst>
          </p:cNvPr>
          <p:cNvSpPr/>
          <p:nvPr/>
        </p:nvSpPr>
        <p:spPr>
          <a:xfrm rot="5400000">
            <a:off x="2548094" y="4417877"/>
            <a:ext cx="400109" cy="1254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9099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>
            <a:extLst>
              <a:ext uri="{FF2B5EF4-FFF2-40B4-BE49-F238E27FC236}">
                <a16:creationId xmlns:a16="http://schemas.microsoft.com/office/drawing/2014/main" id="{E64EC137-5EED-4952-AFF7-4F0EC968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7" t="26859" r="40919" b="14784"/>
          <a:stretch>
            <a:fillRect/>
          </a:stretch>
        </p:blipFill>
        <p:spPr bwMode="auto">
          <a:xfrm>
            <a:off x="5638795" y="2214550"/>
            <a:ext cx="1894309" cy="25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D6A30-285D-4E4A-A7A5-D365052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62" y="405609"/>
            <a:ext cx="7886700" cy="657950"/>
          </a:xfrm>
        </p:spPr>
        <p:txBody>
          <a:bodyPr/>
          <a:lstStyle/>
          <a:p>
            <a:pPr algn="ctr"/>
            <a:r>
              <a:rPr lang="en-US" dirty="0"/>
              <a:t>Phantom Production Sequence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8131598-AB18-46D2-AE3E-94D295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71F40A84-22C1-4692-BD56-F8E747D8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9624" y="48298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2E30A7B1-E858-4852-AF0F-DC5D27BE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78122"/>
            <a:ext cx="282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5D452311-B871-4ACC-AC60-15D7DA24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58405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455D1E1-7569-40B0-AD19-6952D1D0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5560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1DBE9747-80DB-43E5-8E5A-89AF5F3A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522396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14B81EB-1EDB-43C8-977B-4AA2233CC40B}"/>
              </a:ext>
            </a:extLst>
          </p:cNvPr>
          <p:cNvSpPr/>
          <p:nvPr/>
        </p:nvSpPr>
        <p:spPr>
          <a:xfrm>
            <a:off x="1510686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slicer</a:t>
            </a:r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FE77E3-07EF-48CD-8BFF-883A18A20D35}"/>
              </a:ext>
            </a:extLst>
          </p:cNvPr>
          <p:cNvSpPr/>
          <p:nvPr/>
        </p:nvSpPr>
        <p:spPr>
          <a:xfrm>
            <a:off x="3012184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Meshmixer</a:t>
            </a:r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09473E-AAFB-45B3-A10E-F7F20FEF4912}"/>
              </a:ext>
            </a:extLst>
          </p:cNvPr>
          <p:cNvSpPr/>
          <p:nvPr/>
        </p:nvSpPr>
        <p:spPr>
          <a:xfrm>
            <a:off x="4501368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8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Inventor</a:t>
            </a: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7CD535-7B98-41B2-816C-187BCDF76FDA}"/>
              </a:ext>
            </a:extLst>
          </p:cNvPr>
          <p:cNvSpPr/>
          <p:nvPr/>
        </p:nvSpPr>
        <p:spPr>
          <a:xfrm>
            <a:off x="5994987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Preform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0969D-F680-4BE6-9760-57B2DD5550CF}"/>
              </a:ext>
            </a:extLst>
          </p:cNvPr>
          <p:cNvGrpSpPr/>
          <p:nvPr/>
        </p:nvGrpSpPr>
        <p:grpSpPr>
          <a:xfrm>
            <a:off x="282769" y="1063560"/>
            <a:ext cx="1416822" cy="884356"/>
            <a:chOff x="1836903" y="1587628"/>
            <a:chExt cx="1303800" cy="884356"/>
          </a:xfrm>
        </p:grpSpPr>
        <p:sp>
          <p:nvSpPr>
            <p:cNvPr id="4" name="Flowchart: Off-page Connector 3">
              <a:extLst>
                <a:ext uri="{FF2B5EF4-FFF2-40B4-BE49-F238E27FC236}">
                  <a16:creationId xmlns:a16="http://schemas.microsoft.com/office/drawing/2014/main" id="{95292C7D-811C-454D-A4BC-C53032C9CE16}"/>
                </a:ext>
              </a:extLst>
            </p:cNvPr>
            <p:cNvSpPr/>
            <p:nvPr/>
          </p:nvSpPr>
          <p:spPr>
            <a:xfrm rot="16200000">
              <a:off x="2046625" y="1377906"/>
              <a:ext cx="884356" cy="1303800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27FEF0-6908-45AA-8449-B0E30B5D8220}"/>
                </a:ext>
              </a:extLst>
            </p:cNvPr>
            <p:cNvSpPr txBox="1"/>
            <p:nvPr/>
          </p:nvSpPr>
          <p:spPr>
            <a:xfrm>
              <a:off x="1930398" y="1748158"/>
              <a:ext cx="1102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Micro-CT images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356143B-1922-4672-880E-B853B8C9B743}"/>
              </a:ext>
            </a:extLst>
          </p:cNvPr>
          <p:cNvSpPr/>
          <p:nvPr/>
        </p:nvSpPr>
        <p:spPr>
          <a:xfrm>
            <a:off x="7494852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Phantom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2CC11-3551-48E3-905E-6EFA09760226}"/>
              </a:ext>
            </a:extLst>
          </p:cNvPr>
          <p:cNvSpPr/>
          <p:nvPr/>
        </p:nvSpPr>
        <p:spPr>
          <a:xfrm>
            <a:off x="8875643" y="1063560"/>
            <a:ext cx="268357" cy="88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E3C9F-F1AD-44A9-9A61-A5F1CEB9996E}"/>
              </a:ext>
            </a:extLst>
          </p:cNvPr>
          <p:cNvCxnSpPr/>
          <p:nvPr/>
        </p:nvCxnSpPr>
        <p:spPr>
          <a:xfrm>
            <a:off x="8875643" y="1063559"/>
            <a:ext cx="0" cy="8843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7">
            <a:extLst>
              <a:ext uri="{FF2B5EF4-FFF2-40B4-BE49-F238E27FC236}">
                <a16:creationId xmlns:a16="http://schemas.microsoft.com/office/drawing/2014/main" id="{9B8E265D-BE12-4BBE-AFA5-B1B1BD6E0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6" t="30476" r="46105" b="39902"/>
          <a:stretch/>
        </p:blipFill>
        <p:spPr bwMode="auto">
          <a:xfrm>
            <a:off x="282769" y="2192852"/>
            <a:ext cx="1557799" cy="19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AEDF89-26CF-45F7-8B3F-9F4A0D4BFA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08" t="54927" r="31603" b="32319"/>
          <a:stretch/>
        </p:blipFill>
        <p:spPr>
          <a:xfrm>
            <a:off x="2041291" y="4804907"/>
            <a:ext cx="6486692" cy="20242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7993D3-7128-4447-9FCC-5C115B1AC96B}"/>
              </a:ext>
            </a:extLst>
          </p:cNvPr>
          <p:cNvSpPr txBox="1"/>
          <p:nvPr/>
        </p:nvSpPr>
        <p:spPr>
          <a:xfrm>
            <a:off x="2349299" y="3012137"/>
            <a:ext cx="27520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Mesh to solid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Case, tube, and spheres integrated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B1F2B-96A8-4998-8667-1E97A8D9DA70}"/>
              </a:ext>
            </a:extLst>
          </p:cNvPr>
          <p:cNvSpPr txBox="1"/>
          <p:nvPr/>
        </p:nvSpPr>
        <p:spPr>
          <a:xfrm>
            <a:off x="7515238" y="4154263"/>
            <a:ext cx="88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bmk="_Toc5577544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Split 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C2CA46E-0990-419B-8F6B-213FC6687C22}"/>
              </a:ext>
            </a:extLst>
          </p:cNvPr>
          <p:cNvSpPr/>
          <p:nvPr/>
        </p:nvSpPr>
        <p:spPr>
          <a:xfrm>
            <a:off x="1937851" y="3253339"/>
            <a:ext cx="264630" cy="1940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2F371F3-FA9A-40A3-9617-2FD260ADEA9F}"/>
              </a:ext>
            </a:extLst>
          </p:cNvPr>
          <p:cNvSpPr/>
          <p:nvPr/>
        </p:nvSpPr>
        <p:spPr>
          <a:xfrm>
            <a:off x="5229844" y="3323107"/>
            <a:ext cx="264630" cy="1940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901B6B-0AEB-48BB-AE0B-EE14D653D587}"/>
              </a:ext>
            </a:extLst>
          </p:cNvPr>
          <p:cNvCxnSpPr>
            <a:cxnSpLocks/>
          </p:cNvCxnSpPr>
          <p:nvPr/>
        </p:nvCxnSpPr>
        <p:spPr>
          <a:xfrm flipH="1">
            <a:off x="3484345" y="4134541"/>
            <a:ext cx="2010129" cy="5966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BE1568-0EF6-47AA-A9CD-F57FD12800EF}"/>
              </a:ext>
            </a:extLst>
          </p:cNvPr>
          <p:cNvCxnSpPr>
            <a:cxnSpLocks/>
          </p:cNvCxnSpPr>
          <p:nvPr/>
        </p:nvCxnSpPr>
        <p:spPr>
          <a:xfrm flipH="1">
            <a:off x="5101390" y="4354318"/>
            <a:ext cx="490888" cy="3892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0C7651-CC4D-4ED1-87A5-CAF69E8FC7AE}"/>
              </a:ext>
            </a:extLst>
          </p:cNvPr>
          <p:cNvCxnSpPr>
            <a:cxnSpLocks/>
          </p:cNvCxnSpPr>
          <p:nvPr/>
        </p:nvCxnSpPr>
        <p:spPr>
          <a:xfrm>
            <a:off x="6379974" y="4354318"/>
            <a:ext cx="0" cy="3892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3B89DE-C79C-4F8D-8D20-FAEB60C09E2B}"/>
              </a:ext>
            </a:extLst>
          </p:cNvPr>
          <p:cNvCxnSpPr>
            <a:cxnSpLocks/>
          </p:cNvCxnSpPr>
          <p:nvPr/>
        </p:nvCxnSpPr>
        <p:spPr>
          <a:xfrm>
            <a:off x="7289874" y="4354318"/>
            <a:ext cx="381461" cy="3892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6A30-285D-4E4A-A7A5-D365052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62" y="405609"/>
            <a:ext cx="7886700" cy="657950"/>
          </a:xfrm>
        </p:spPr>
        <p:txBody>
          <a:bodyPr/>
          <a:lstStyle/>
          <a:p>
            <a:pPr algn="ctr"/>
            <a:r>
              <a:rPr lang="en-US" dirty="0"/>
              <a:t>Phantom Production Sequence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8131598-AB18-46D2-AE3E-94D295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71F40A84-22C1-4692-BD56-F8E747D8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9624" y="48298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2E30A7B1-E858-4852-AF0F-DC5D27BE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78122"/>
            <a:ext cx="282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5D452311-B871-4ACC-AC60-15D7DA24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58405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455D1E1-7569-40B0-AD19-6952D1D0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5560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1DBE9747-80DB-43E5-8E5A-89AF5F3A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522396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14B81EB-1EDB-43C8-977B-4AA2233CC40B}"/>
              </a:ext>
            </a:extLst>
          </p:cNvPr>
          <p:cNvSpPr/>
          <p:nvPr/>
        </p:nvSpPr>
        <p:spPr>
          <a:xfrm>
            <a:off x="1510686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slicer</a:t>
            </a:r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FE77E3-07EF-48CD-8BFF-883A18A20D35}"/>
              </a:ext>
            </a:extLst>
          </p:cNvPr>
          <p:cNvSpPr/>
          <p:nvPr/>
        </p:nvSpPr>
        <p:spPr>
          <a:xfrm>
            <a:off x="3012184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Meshmixer</a:t>
            </a:r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F09473E-AAFB-45B3-A10E-F7F20FEF4912}"/>
              </a:ext>
            </a:extLst>
          </p:cNvPr>
          <p:cNvSpPr/>
          <p:nvPr/>
        </p:nvSpPr>
        <p:spPr>
          <a:xfrm>
            <a:off x="4501368" y="1063561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Inventor</a:t>
            </a: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7CD535-7B98-41B2-816C-187BCDF76FDA}"/>
              </a:ext>
            </a:extLst>
          </p:cNvPr>
          <p:cNvSpPr/>
          <p:nvPr/>
        </p:nvSpPr>
        <p:spPr>
          <a:xfrm>
            <a:off x="5994987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7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Preform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B0969D-F680-4BE6-9760-57B2DD5550CF}"/>
              </a:ext>
            </a:extLst>
          </p:cNvPr>
          <p:cNvGrpSpPr/>
          <p:nvPr/>
        </p:nvGrpSpPr>
        <p:grpSpPr>
          <a:xfrm>
            <a:off x="282769" y="1063560"/>
            <a:ext cx="1416822" cy="884356"/>
            <a:chOff x="1836903" y="1587628"/>
            <a:chExt cx="1303800" cy="884356"/>
          </a:xfrm>
        </p:grpSpPr>
        <p:sp>
          <p:nvSpPr>
            <p:cNvPr id="4" name="Flowchart: Off-page Connector 3">
              <a:extLst>
                <a:ext uri="{FF2B5EF4-FFF2-40B4-BE49-F238E27FC236}">
                  <a16:creationId xmlns:a16="http://schemas.microsoft.com/office/drawing/2014/main" id="{95292C7D-811C-454D-A4BC-C53032C9CE16}"/>
                </a:ext>
              </a:extLst>
            </p:cNvPr>
            <p:cNvSpPr/>
            <p:nvPr/>
          </p:nvSpPr>
          <p:spPr>
            <a:xfrm rot="16200000">
              <a:off x="2046625" y="1377906"/>
              <a:ext cx="884356" cy="1303800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27FEF0-6908-45AA-8449-B0E30B5D8220}"/>
                </a:ext>
              </a:extLst>
            </p:cNvPr>
            <p:cNvSpPr txBox="1"/>
            <p:nvPr/>
          </p:nvSpPr>
          <p:spPr>
            <a:xfrm>
              <a:off x="1930398" y="1748158"/>
              <a:ext cx="1102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Micro-CT images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356143B-1922-4672-880E-B853B8C9B743}"/>
              </a:ext>
            </a:extLst>
          </p:cNvPr>
          <p:cNvSpPr/>
          <p:nvPr/>
        </p:nvSpPr>
        <p:spPr>
          <a:xfrm>
            <a:off x="7494852" y="1063560"/>
            <a:ext cx="1754786" cy="884356"/>
          </a:xfrm>
          <a:custGeom>
            <a:avLst/>
            <a:gdLst>
              <a:gd name="connsiteX0" fmla="*/ 0 w 1481435"/>
              <a:gd name="connsiteY0" fmla="*/ 0 h 592574"/>
              <a:gd name="connsiteX1" fmla="*/ 1185148 w 1481435"/>
              <a:gd name="connsiteY1" fmla="*/ 0 h 592574"/>
              <a:gd name="connsiteX2" fmla="*/ 1481435 w 1481435"/>
              <a:gd name="connsiteY2" fmla="*/ 296287 h 592574"/>
              <a:gd name="connsiteX3" fmla="*/ 1185148 w 1481435"/>
              <a:gd name="connsiteY3" fmla="*/ 592574 h 592574"/>
              <a:gd name="connsiteX4" fmla="*/ 0 w 1481435"/>
              <a:gd name="connsiteY4" fmla="*/ 592574 h 592574"/>
              <a:gd name="connsiteX5" fmla="*/ 296287 w 1481435"/>
              <a:gd name="connsiteY5" fmla="*/ 296287 h 592574"/>
              <a:gd name="connsiteX6" fmla="*/ 0 w 1481435"/>
              <a:gd name="connsiteY6" fmla="*/ 0 h 59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1435" h="592574">
                <a:moveTo>
                  <a:pt x="0" y="0"/>
                </a:moveTo>
                <a:lnTo>
                  <a:pt x="1185148" y="0"/>
                </a:lnTo>
                <a:lnTo>
                  <a:pt x="1481435" y="296287"/>
                </a:lnTo>
                <a:lnTo>
                  <a:pt x="1185148" y="592574"/>
                </a:lnTo>
                <a:lnTo>
                  <a:pt x="0" y="592574"/>
                </a:lnTo>
                <a:lnTo>
                  <a:pt x="296287" y="296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221" tIns="13002" rIns="235217" bIns="13002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Phantom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2CC11-3551-48E3-905E-6EFA09760226}"/>
              </a:ext>
            </a:extLst>
          </p:cNvPr>
          <p:cNvSpPr/>
          <p:nvPr/>
        </p:nvSpPr>
        <p:spPr>
          <a:xfrm>
            <a:off x="8875643" y="1063560"/>
            <a:ext cx="268357" cy="88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E3C9F-F1AD-44A9-9A61-A5F1CEB9996E}"/>
              </a:ext>
            </a:extLst>
          </p:cNvPr>
          <p:cNvCxnSpPr/>
          <p:nvPr/>
        </p:nvCxnSpPr>
        <p:spPr>
          <a:xfrm>
            <a:off x="8875643" y="1063559"/>
            <a:ext cx="0" cy="8843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045">
            <a:extLst>
              <a:ext uri="{FF2B5EF4-FFF2-40B4-BE49-F238E27FC236}">
                <a16:creationId xmlns:a16="http://schemas.microsoft.com/office/drawing/2014/main" id="{3D9779D7-9FEC-41C8-9217-D8485D17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7243" r="10632" b="19389"/>
          <a:stretch>
            <a:fillRect/>
          </a:stretch>
        </p:blipFill>
        <p:spPr bwMode="auto">
          <a:xfrm>
            <a:off x="116059" y="2512545"/>
            <a:ext cx="6404623" cy="35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formlabs form 2">
            <a:extLst>
              <a:ext uri="{FF2B5EF4-FFF2-40B4-BE49-F238E27FC236}">
                <a16:creationId xmlns:a16="http://schemas.microsoft.com/office/drawing/2014/main" id="{68DD90B7-99A1-42B0-85D7-FCDC63F1A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9068" r="10439" b="7365"/>
          <a:stretch/>
        </p:blipFill>
        <p:spPr bwMode="auto">
          <a:xfrm>
            <a:off x="6851641" y="2434505"/>
            <a:ext cx="1796263" cy="28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98DB4A-89D9-4419-881B-A107B7A0C093}"/>
              </a:ext>
            </a:extLst>
          </p:cNvPr>
          <p:cNvSpPr txBox="1"/>
          <p:nvPr/>
        </p:nvSpPr>
        <p:spPr>
          <a:xfrm>
            <a:off x="6662071" y="5235457"/>
            <a:ext cx="326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Formlabs</a:t>
            </a:r>
            <a:r>
              <a:rPr lang="en-US" altLang="zh-CN" sz="1400" dirty="0"/>
              <a:t> Form 2 SLA 3D Printer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Amazon.com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11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6A30-285D-4E4A-A7A5-D365052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09" y="381286"/>
            <a:ext cx="8652962" cy="6579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3D Printed Components and Fabricated Phantom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8131598-AB18-46D2-AE3E-94D295C3E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71F40A84-22C1-4692-BD56-F8E747D8B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35384" y="443704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2E30A7B1-E858-4852-AF0F-DC5D27BE9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760" y="6485342"/>
            <a:ext cx="282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5D452311-B871-4ACC-AC60-15D7DA241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58405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455D1E1-7569-40B0-AD19-6952D1D0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55609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1DBE9747-80DB-43E5-8E5A-89AF5F3A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522396"/>
            <a:ext cx="162545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25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B0E7B-10DD-45AE-BBD0-015D428121A8}"/>
              </a:ext>
            </a:extLst>
          </p:cNvPr>
          <p:cNvGrpSpPr/>
          <p:nvPr/>
        </p:nvGrpSpPr>
        <p:grpSpPr>
          <a:xfrm>
            <a:off x="776860" y="1302638"/>
            <a:ext cx="7337973" cy="4890088"/>
            <a:chOff x="776860" y="1302638"/>
            <a:chExt cx="7337973" cy="4890088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3B62CF3-5F91-4AF6-983C-6FD6DC6960AE}"/>
                </a:ext>
              </a:extLst>
            </p:cNvPr>
            <p:cNvSpPr/>
            <p:nvPr/>
          </p:nvSpPr>
          <p:spPr>
            <a:xfrm>
              <a:off x="5889682" y="2300438"/>
              <a:ext cx="601447" cy="3610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A0AD20-75FE-4989-ABB0-C5FD68AEBD38}"/>
                </a:ext>
              </a:extLst>
            </p:cNvPr>
            <p:cNvPicPr/>
            <p:nvPr/>
          </p:nvPicPr>
          <p:blipFill rotWithShape="1">
            <a:blip r:embed="rId3"/>
            <a:srcRect l="50926" t="27657" r="28180" b="29061"/>
            <a:stretch/>
          </p:blipFill>
          <p:spPr bwMode="auto">
            <a:xfrm>
              <a:off x="6564187" y="1313637"/>
              <a:ext cx="1550646" cy="21466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14E7F2-7951-4703-8E0A-40924AAEF48B}"/>
                </a:ext>
              </a:extLst>
            </p:cNvPr>
            <p:cNvGrpSpPr/>
            <p:nvPr/>
          </p:nvGrpSpPr>
          <p:grpSpPr>
            <a:xfrm>
              <a:off x="3071870" y="1313636"/>
              <a:ext cx="2740810" cy="2146636"/>
              <a:chOff x="4138668" y="4803025"/>
              <a:chExt cx="2541317" cy="189615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323337-2149-4430-9012-78E7CC4CD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800" t="24653" r="34938" b="22345"/>
              <a:stretch/>
            </p:blipFill>
            <p:spPr>
              <a:xfrm>
                <a:off x="4138668" y="4803025"/>
                <a:ext cx="1270535" cy="189615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10DA27-73C3-48A6-9BC4-F9B38FB91F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082" t="22335" r="10605" b="12917"/>
              <a:stretch/>
            </p:blipFill>
            <p:spPr>
              <a:xfrm>
                <a:off x="5409203" y="4803026"/>
                <a:ext cx="1270782" cy="1896156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2940C3-BA71-46E7-894A-9A22708B1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70" t="23164" r="74824" b="23920"/>
            <a:stretch/>
          </p:blipFill>
          <p:spPr>
            <a:xfrm>
              <a:off x="776860" y="1302638"/>
              <a:ext cx="1751871" cy="21466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1C91D0-9ABD-4F02-BDA1-4D981B337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71" t="25264" r="52804" b="23553"/>
            <a:stretch/>
          </p:blipFill>
          <p:spPr>
            <a:xfrm>
              <a:off x="824985" y="4015591"/>
              <a:ext cx="1722996" cy="214643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B9CD7A-E844-42D5-B517-CAAEDEA80A20}"/>
                </a:ext>
              </a:extLst>
            </p:cNvPr>
            <p:cNvGrpSpPr/>
            <p:nvPr/>
          </p:nvGrpSpPr>
          <p:grpSpPr>
            <a:xfrm>
              <a:off x="3071869" y="4015591"/>
              <a:ext cx="2799541" cy="2175309"/>
              <a:chOff x="4138668" y="4803025"/>
              <a:chExt cx="2541317" cy="189615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12880B9-E369-46FE-BE04-87BF74B57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800" t="24653" r="34938" b="22345"/>
              <a:stretch/>
            </p:blipFill>
            <p:spPr>
              <a:xfrm>
                <a:off x="4138668" y="4803025"/>
                <a:ext cx="1270535" cy="189615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BD7351C-1E9F-4D5A-BEB4-F80A4CFB1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082" t="22335" r="10605" b="12917"/>
              <a:stretch/>
            </p:blipFill>
            <p:spPr>
              <a:xfrm>
                <a:off x="5409203" y="4803026"/>
                <a:ext cx="1270782" cy="1896156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D5CE27F-2427-4405-91B5-CB85779AFFB4}"/>
                </a:ext>
              </a:extLst>
            </p:cNvPr>
            <p:cNvPicPr/>
            <p:nvPr/>
          </p:nvPicPr>
          <p:blipFill rotWithShape="1">
            <a:blip r:embed="rId3"/>
            <a:srcRect l="50926" t="27657" r="28180" b="29061"/>
            <a:stretch/>
          </p:blipFill>
          <p:spPr bwMode="auto">
            <a:xfrm>
              <a:off x="6564187" y="4015591"/>
              <a:ext cx="1550646" cy="217530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CCAF2-6C18-41E8-8FAD-5FF28E3D6B63}"/>
                </a:ext>
              </a:extLst>
            </p:cNvPr>
            <p:cNvSpPr txBox="1"/>
            <p:nvPr/>
          </p:nvSpPr>
          <p:spPr>
            <a:xfrm>
              <a:off x="1142693" y="2987609"/>
              <a:ext cx="13860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Cancer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E126E-5C4C-4377-AB7A-EF77C1A90604}"/>
                </a:ext>
              </a:extLst>
            </p:cNvPr>
            <p:cNvSpPr txBox="1"/>
            <p:nvPr/>
          </p:nvSpPr>
          <p:spPr>
            <a:xfrm>
              <a:off x="1171568" y="5731061"/>
              <a:ext cx="13860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Normal</a:t>
              </a: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8595913-2066-42A9-945B-FB3855D83CBA}"/>
                </a:ext>
              </a:extLst>
            </p:cNvPr>
            <p:cNvSpPr/>
            <p:nvPr/>
          </p:nvSpPr>
          <p:spPr>
            <a:xfrm>
              <a:off x="5923550" y="4955407"/>
              <a:ext cx="601447" cy="3610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Plus Sign 7">
              <a:extLst>
                <a:ext uri="{FF2B5EF4-FFF2-40B4-BE49-F238E27FC236}">
                  <a16:creationId xmlns:a16="http://schemas.microsoft.com/office/drawing/2014/main" id="{CEAC0323-99BC-495F-A91A-7F42D2A9B868}"/>
                </a:ext>
              </a:extLst>
            </p:cNvPr>
            <p:cNvSpPr/>
            <p:nvPr/>
          </p:nvSpPr>
          <p:spPr>
            <a:xfrm>
              <a:off x="2523229" y="2112849"/>
              <a:ext cx="548640" cy="54864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0A58D300-3188-4960-B4C8-D2A80788E0FB}"/>
                </a:ext>
              </a:extLst>
            </p:cNvPr>
            <p:cNvSpPr/>
            <p:nvPr/>
          </p:nvSpPr>
          <p:spPr>
            <a:xfrm>
              <a:off x="2523229" y="4844820"/>
              <a:ext cx="548640" cy="54864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06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1" id="{C3A403C6-2007-1D43-AA0E-50F4F6B927B4}" vid="{93ED3DD2-CC82-0341-B331-44112AFA68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2e2fa44a-b297-4cb3-ae00-3700515fc5c7">
      <Url xsi:nil="true"/>
      <Description xsi:nil="true"/>
    </Thumbnail>
    <Template_x0020_Type xmlns="2e2fa44a-b297-4cb3-ae00-3700515fc5c7">PowerPoint Presentation Templates</Template_x0020_Type>
    <Viewer_x0020_Type xmlns="2e2fa44a-b297-4cb3-ae00-3700515fc5c7" xsi:nil="true"/>
    <Notes0 xmlns="2e2fa44a-b297-4cb3-ae00-3700515fc5c7" xsi:nil="true"/>
    <Description0 xmlns="2e2fa44a-b297-4cb3-ae00-3700515fc5c7" xsi:nil="true"/>
    <LookupLocation xmlns="2e2fa44a-b297-4cb3-ae00-3700515fc5c7">8</LookupLocation>
    <Size xmlns="2e2fa44a-b297-4cb3-ae00-3700515fc5c7" xsi:nil="true"/>
    <Format xmlns="2e2fa44a-b297-4cb3-ae00-3700515fc5c7">Widescreen</Format>
    <SharedWithUsers xmlns="990867f7-ed38-4c21-b441-c544514c8362">
      <UserInfo>
        <DisplayName>Nathaniel Thomas Green Tighe</DisplayName>
        <AccountId>267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1A1C473963441BD86150D67F8ACB6" ma:contentTypeVersion="16" ma:contentTypeDescription="Create a new document." ma:contentTypeScope="" ma:versionID="b6027ac7c4c30af25b9aba57a64d9322">
  <xsd:schema xmlns:xsd="http://www.w3.org/2001/XMLSchema" xmlns:xs="http://www.w3.org/2001/XMLSchema" xmlns:p="http://schemas.microsoft.com/office/2006/metadata/properties" xmlns:ns2="2e2fa44a-b297-4cb3-ae00-3700515fc5c7" xmlns:ns3="990867f7-ed38-4c21-b441-c544514c8362" targetNamespace="http://schemas.microsoft.com/office/2006/metadata/properties" ma:root="true" ma:fieldsID="133d9d9c0223997ef7a48798d8ee9476" ns2:_="" ns3:_="">
    <xsd:import namespace="2e2fa44a-b297-4cb3-ae00-3700515fc5c7"/>
    <xsd:import namespace="990867f7-ed38-4c21-b441-c544514c8362"/>
    <xsd:element name="properties">
      <xsd:complexType>
        <xsd:sequence>
          <xsd:element name="documentManagement">
            <xsd:complexType>
              <xsd:all>
                <xsd:element ref="ns2:Template_x0020_Type"/>
                <xsd:element ref="ns2:Thumbnail" minOccurs="0"/>
                <xsd:element ref="ns2:LookupLocation" minOccurs="0"/>
                <xsd:element ref="ns2:Size" minOccurs="0"/>
                <xsd:element ref="ns2:Description0" minOccurs="0"/>
                <xsd:element ref="ns2:Viewer_x0020_Type" minOccurs="0"/>
                <xsd:element ref="ns2:Format" minOccurs="0"/>
                <xsd:element ref="ns2:Notes0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fa44a-b297-4cb3-ae00-3700515fc5c7" elementFormDefault="qualified">
    <xsd:import namespace="http://schemas.microsoft.com/office/2006/documentManagement/types"/>
    <xsd:import namespace="http://schemas.microsoft.com/office/infopath/2007/PartnerControls"/>
    <xsd:element name="Template_x0020_Type" ma:index="2" ma:displayName="Template Type" ma:format="Dropdown" ma:internalName="Template_x0020_Type">
      <xsd:simpleType>
        <xsd:restriction base="dms:Choice">
          <xsd:enumeration value="Research Poster Templates"/>
          <xsd:enumeration value="PowerPoint Presentation Templates"/>
          <xsd:enumeration value="Clinical Trials Memo Templates (Word)"/>
          <xsd:enumeration value="Memo Templates"/>
          <xsd:enumeration value="Newsletter Templates"/>
          <xsd:enumeration value="Fax Forms"/>
        </xsd:restriction>
      </xsd:simpleType>
    </xsd:element>
    <xsd:element name="Thumbnail" ma:index="3" nillable="true" ma:displayName="Thumbnail" ma:format="Image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ookupLocation" ma:index="4" nillable="true" ma:displayName="Location" ma:list="{8c3d8ae5-af0e-43eb-a7ed-e0f5c1415c9c}" ma:internalName="LookupLocation" ma:readOnly="false" ma:showField="Title">
      <xsd:simpleType>
        <xsd:restriction base="dms:Lookup"/>
      </xsd:simpleType>
    </xsd:element>
    <xsd:element name="Size" ma:index="5" nillable="true" ma:displayName="Size" ma:internalName="Size">
      <xsd:simpleType>
        <xsd:restriction base="dms:Text">
          <xsd:maxLength value="255"/>
        </xsd:restriction>
      </xsd:simpleType>
    </xsd:element>
    <xsd:element name="Description0" ma:index="6" nillable="true" ma:displayName="Description" ma:internalName="Description0">
      <xsd:simpleType>
        <xsd:restriction base="dms:Text">
          <xsd:maxLength value="255"/>
        </xsd:restriction>
      </xsd:simpleType>
    </xsd:element>
    <xsd:element name="Viewer_x0020_Type" ma:index="7" nillable="true" ma:displayName="Viewer Type" ma:format="Dropdown" ma:internalName="Viewer_x0020_Type">
      <xsd:simpleType>
        <xsd:restriction base="dms:Choice">
          <xsd:enumeration value="Internal"/>
          <xsd:enumeration value="External"/>
        </xsd:restriction>
      </xsd:simpleType>
    </xsd:element>
    <xsd:element name="Format" ma:index="14" nillable="true" ma:displayName="Format" ma:format="Dropdown" ma:internalName="Format">
      <xsd:simpleType>
        <xsd:restriction base="dms:Choice">
          <xsd:enumeration value="Standard"/>
          <xsd:enumeration value="Widescreen"/>
        </xsd:restriction>
      </xsd:simpleType>
    </xsd:element>
    <xsd:element name="Notes0" ma:index="15" nillable="true" ma:displayName="Notes" ma:internalName="Notes0">
      <xsd:simpleType>
        <xsd:restriction base="dms:Note">
          <xsd:maxLength value="255"/>
        </xsd:restriction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867f7-ed38-4c21-b441-c544514c836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50F03B-958D-452F-BE31-6E6133ED77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9CDD79-BC52-4E4A-8074-A8106314E466}">
  <ds:schemaRefs>
    <ds:schemaRef ds:uri="http://purl.org/dc/elements/1.1/"/>
    <ds:schemaRef ds:uri="http://schemas.microsoft.com/office/2006/metadata/properties"/>
    <ds:schemaRef ds:uri="990867f7-ed38-4c21-b441-c544514c8362"/>
    <ds:schemaRef ds:uri="http://purl.org/dc/terms/"/>
    <ds:schemaRef ds:uri="http://schemas.openxmlformats.org/package/2006/metadata/core-properties"/>
    <ds:schemaRef ds:uri="2e2fa44a-b297-4cb3-ae00-3700515fc5c7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C0F31C-1409-40D2-9067-C6BF541E17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2fa44a-b297-4cb3-ae00-3700515fc5c7"/>
    <ds:schemaRef ds:uri="990867f7-ed38-4c21-b441-c544514c8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Research_Standard_DotsVersion_WFSOM</Template>
  <TotalTime>6546</TotalTime>
  <Words>116</Words>
  <Application>Microsoft Office PowerPoint</Application>
  <PresentationFormat>On-screen Show (4:3)</PresentationFormat>
  <Paragraphs>71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Phantom Production Sequence</vt:lpstr>
      <vt:lpstr>Phantom Production Sequence</vt:lpstr>
      <vt:lpstr>Phantom Production Sequence</vt:lpstr>
      <vt:lpstr>Phantom Production Sequence</vt:lpstr>
      <vt:lpstr>3D Printed Components and Fabricated Phantom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the presentation </dc:title>
  <dc:creator>ZHENGYI LU</dc:creator>
  <cp:lastModifiedBy>Zhengyi Lu</cp:lastModifiedBy>
  <cp:revision>497</cp:revision>
  <cp:lastPrinted>2018-12-13T16:13:31Z</cp:lastPrinted>
  <dcterms:created xsi:type="dcterms:W3CDTF">2019-04-09T21:35:45Z</dcterms:created>
  <dcterms:modified xsi:type="dcterms:W3CDTF">2019-06-03T00:09:26Z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0x0101006C11A1C473963441BD86150D67F8ACB6</vt:lpwstr>
  </property>
</Properties>
</file>